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C385FE2-3DAF-4CE9-8F38-595B6AD12524}" type="datetimeFigureOut">
              <a:rPr lang="fr-FR" smtClean="0"/>
              <a:t>12/10/2019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CD670F3-DDCE-4A10-A541-3AB9E0E7221C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35496" y="1371600"/>
            <a:ext cx="8494712" cy="1927225"/>
          </a:xfrm>
        </p:spPr>
        <p:txBody>
          <a:bodyPr/>
          <a:lstStyle/>
          <a:p>
            <a:r>
              <a:rPr lang="fr-FR" b="1" dirty="0" smtClean="0"/>
              <a:t>	les </a:t>
            </a:r>
            <a:r>
              <a:rPr lang="fr-FR" b="1" dirty="0" err="1" smtClean="0"/>
              <a:t>anti-émétiques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24358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fr-FR" sz="4400" b="1" u="sng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Introduction : </a:t>
            </a:r>
            <a:endParaRPr lang="fr-FR" sz="4400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La </a:t>
            </a:r>
            <a:r>
              <a:rPr lang="fr-FR" dirty="0"/>
              <a:t>nausée : sensation de besoin de vomir</a:t>
            </a:r>
          </a:p>
          <a:p>
            <a:r>
              <a:rPr lang="fr-FR" dirty="0"/>
              <a:t>Le vomissement : d’origine reflexe, permet l’évacuation du contenu de la partie supérieur du tractus </a:t>
            </a:r>
            <a:r>
              <a:rPr lang="fr-FR" dirty="0" smtClean="0"/>
              <a:t>gastro-intestinal</a:t>
            </a:r>
          </a:p>
          <a:p>
            <a:r>
              <a:rPr lang="fr-FR" dirty="0"/>
              <a:t>Contrôle nausée </a:t>
            </a:r>
            <a:r>
              <a:rPr lang="fr-FR" dirty="0" smtClean="0"/>
              <a:t>:</a:t>
            </a:r>
            <a:endParaRPr lang="fr-FR" dirty="0"/>
          </a:p>
          <a:p>
            <a:pPr lvl="1"/>
            <a:r>
              <a:rPr lang="fr-FR" dirty="0" err="1" smtClean="0"/>
              <a:t>Chemoreceptor</a:t>
            </a:r>
            <a:r>
              <a:rPr lang="fr-FR" dirty="0" smtClean="0"/>
              <a:t> Trigger Zone CTZ</a:t>
            </a:r>
            <a:r>
              <a:rPr lang="fr-FR" dirty="0"/>
              <a:t> .</a:t>
            </a:r>
          </a:p>
          <a:p>
            <a:pPr lvl="1"/>
            <a:r>
              <a:rPr lang="fr-FR" dirty="0"/>
              <a:t>Centre bulbaire du vomissement. </a:t>
            </a:r>
          </a:p>
          <a:p>
            <a:r>
              <a:rPr lang="fr-FR" dirty="0"/>
              <a:t>Un antiémétique est un médicament qui agit contre les vomissements et les nausées </a:t>
            </a:r>
          </a:p>
          <a:p>
            <a:pPr lvl="1"/>
            <a:r>
              <a:rPr lang="fr-FR" dirty="0"/>
              <a:t>TRT nausées et vomissements / chimiothérapie.</a:t>
            </a:r>
          </a:p>
          <a:p>
            <a:pPr lvl="1"/>
            <a:r>
              <a:rPr lang="fr-FR" dirty="0"/>
              <a:t>TRT nausées et vomissements / troubles digestifs. </a:t>
            </a:r>
          </a:p>
          <a:p>
            <a:pPr lvl="1"/>
            <a:r>
              <a:rPr lang="fr-FR" dirty="0"/>
              <a:t>TRT et prévention mal des transports.</a:t>
            </a:r>
          </a:p>
          <a:p>
            <a:pPr lvl="1"/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752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2176"/>
            <a:ext cx="8229600" cy="990600"/>
          </a:xfrm>
        </p:spPr>
        <p:txBody>
          <a:bodyPr>
            <a:normAutofit/>
          </a:bodyPr>
          <a:lstStyle/>
          <a:p>
            <a:pPr lvl="0"/>
            <a:r>
              <a:rPr lang="fr-FR" b="1" u="sng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La réponse émétique</a:t>
            </a:r>
            <a:r>
              <a:rPr lang="fr-FR" b="1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 : </a:t>
            </a:r>
          </a:p>
          <a:p>
            <a:endParaRPr lang="fr-FR" b="1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124744"/>
            <a:ext cx="8219256" cy="2327920"/>
          </a:xfrm>
        </p:spPr>
        <p:txBody>
          <a:bodyPr>
            <a:normAutofit fontScale="92500"/>
          </a:bodyPr>
          <a:lstStyle/>
          <a:p>
            <a:r>
              <a:rPr lang="fr-FR" dirty="0"/>
              <a:t>Processus coordonnée par la formation réticulaire latérale du bulbe rachidien </a:t>
            </a:r>
          </a:p>
          <a:p>
            <a:r>
              <a:rPr lang="fr-FR" dirty="0"/>
              <a:t>Reçoit des informations des chémorécepteurs : </a:t>
            </a:r>
          </a:p>
          <a:p>
            <a:pPr lvl="1"/>
            <a:r>
              <a:rPr lang="fr-FR" dirty="0"/>
              <a:t>De l’</a:t>
            </a:r>
            <a:r>
              <a:rPr lang="fr-FR" dirty="0" err="1"/>
              <a:t>aréa</a:t>
            </a:r>
            <a:r>
              <a:rPr lang="fr-FR" dirty="0" smtClean="0"/>
              <a:t> </a:t>
            </a:r>
            <a:r>
              <a:rPr lang="fr-FR" dirty="0" err="1" smtClean="0"/>
              <a:t>postréma</a:t>
            </a:r>
            <a:r>
              <a:rPr lang="fr-FR" dirty="0" smtClean="0"/>
              <a:t> </a:t>
            </a:r>
            <a:endParaRPr lang="fr-FR" dirty="0"/>
          </a:p>
          <a:p>
            <a:pPr lvl="1"/>
            <a:r>
              <a:rPr lang="fr-FR" dirty="0" smtClean="0"/>
              <a:t>Du </a:t>
            </a:r>
            <a:r>
              <a:rPr lang="fr-FR" dirty="0"/>
              <a:t>cortex </a:t>
            </a:r>
          </a:p>
          <a:p>
            <a:pPr lvl="1"/>
            <a:r>
              <a:rPr lang="fr-FR" dirty="0"/>
              <a:t>Afférences viscérales périphériques (cœur, tractus gastro-intestinale)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7848600" cy="544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794607"/>
              </p:ext>
            </p:extLst>
          </p:nvPr>
        </p:nvGraphicFramePr>
        <p:xfrm>
          <a:off x="107505" y="980730"/>
          <a:ext cx="9036495" cy="568863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872207"/>
                <a:gridCol w="1440160"/>
                <a:gridCol w="2232248"/>
                <a:gridCol w="1728192"/>
                <a:gridCol w="1763688"/>
              </a:tblGrid>
              <a:tr h="632070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 smtClean="0">
                          <a:effectLst/>
                        </a:rPr>
                        <a:t>Neurotrans</a:t>
                      </a:r>
                      <a:endParaRPr lang="fr-FR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err="1" smtClean="0">
                          <a:effectLst/>
                        </a:rPr>
                        <a:t>Rc</a:t>
                      </a:r>
                      <a:endParaRPr lang="fr-FR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Localisation</a:t>
                      </a:r>
                      <a:endParaRPr lang="fr-FR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Effet agoniste</a:t>
                      </a:r>
                      <a:endParaRPr lang="fr-FR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Effet antagoniste</a:t>
                      </a:r>
                      <a:endParaRPr lang="fr-FR" sz="16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26414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Sérotonine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 smtClean="0">
                          <a:effectLst/>
                        </a:rPr>
                        <a:t>5HT3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 dirty="0">
                          <a:effectLst/>
                        </a:rPr>
                        <a:t>Estomac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 dirty="0">
                          <a:effectLst/>
                        </a:rPr>
                        <a:t>Area </a:t>
                      </a:r>
                      <a:r>
                        <a:rPr lang="fr-FR" sz="1600" dirty="0" err="1">
                          <a:effectLst/>
                        </a:rPr>
                        <a:t>posterma</a:t>
                      </a:r>
                      <a:r>
                        <a:rPr lang="fr-FR" sz="1600" dirty="0">
                          <a:effectLst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 dirty="0">
                          <a:effectLst/>
                        </a:rPr>
                        <a:t>Noyau du tractus solitaire 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Effet émétisant 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Anti-vomitif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3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Dopamine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D2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 dirty="0">
                          <a:effectLst/>
                        </a:rPr>
                        <a:t>Area </a:t>
                      </a:r>
                      <a:r>
                        <a:rPr lang="fr-FR" sz="1600" dirty="0" err="1">
                          <a:effectLst/>
                        </a:rPr>
                        <a:t>posterma</a:t>
                      </a:r>
                      <a:r>
                        <a:rPr lang="fr-FR" sz="1600" dirty="0">
                          <a:effectLst/>
                        </a:rPr>
                        <a:t>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 dirty="0">
                          <a:effectLst/>
                        </a:rPr>
                        <a:t>Noyau du tractus solitaire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3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Acétylcholine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M1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>
                          <a:effectLst/>
                        </a:rPr>
                        <a:t>Area posterma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>
                          <a:effectLst/>
                        </a:rPr>
                        <a:t>Noyau du tractus solitaire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63207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Histamine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H1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>
                          <a:effectLst/>
                        </a:rPr>
                        <a:t>Noyau du tractus solitaire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5345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Neurokinine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NK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>
                          <a:effectLst/>
                        </a:rPr>
                        <a:t>Area posterma 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</a:pPr>
                      <a:r>
                        <a:rPr lang="fr-FR" sz="1600">
                          <a:effectLst/>
                        </a:rPr>
                        <a:t>Noyau du tractus solitaire </a:t>
                      </a:r>
                      <a:endParaRPr lang="fr-FR" sz="16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 </a:t>
                      </a:r>
                      <a:endParaRPr lang="fr-FR" sz="16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45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90600"/>
          </a:xfrm>
        </p:spPr>
        <p:txBody>
          <a:bodyPr>
            <a:noAutofit/>
          </a:bodyPr>
          <a:lstStyle/>
          <a:p>
            <a:pPr lvl="0"/>
            <a:r>
              <a:rPr lang="fr-FR" b="1" u="sng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Base physiologique du vomissement :</a:t>
            </a:r>
            <a:endParaRPr lang="fr-FR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  <a:p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03512"/>
            <a:ext cx="8229600" cy="4876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fr-FR" sz="2800" b="1" u="sng" cap="all" spc="-100" dirty="0" smtClean="0">
                <a:solidFill>
                  <a:schemeClr val="tx2"/>
                </a:solidFill>
              </a:rPr>
              <a:t>  Mécanisme</a:t>
            </a:r>
            <a:r>
              <a:rPr lang="fr-FR" sz="2800" b="1" u="sng" cap="all" spc="-100" dirty="0">
                <a:solidFill>
                  <a:schemeClr val="tx2"/>
                </a:solidFill>
              </a:rPr>
              <a:t> </a:t>
            </a:r>
            <a:r>
              <a:rPr lang="fr-FR" b="1" u="sng" cap="all" spc="-100" dirty="0" smtClean="0">
                <a:solidFill>
                  <a:schemeClr val="tx2"/>
                </a:solidFill>
              </a:rPr>
              <a:t>:</a:t>
            </a:r>
            <a:r>
              <a:rPr lang="fr-FR" cap="all" spc="-100" dirty="0">
                <a:solidFill>
                  <a:schemeClr val="tx2"/>
                </a:solidFill>
              </a:rPr>
              <a:t> </a:t>
            </a:r>
            <a:endParaRPr lang="fr-FR" cap="all" spc="-1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r-FR" u="sng" dirty="0" smtClean="0"/>
              <a:t>Neurorécepteurs impliqués : </a:t>
            </a:r>
            <a:endParaRPr lang="fr-FR" dirty="0" smtClean="0"/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sérotoninergiques 5HT3</a:t>
            </a:r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dopaminergiques D2</a:t>
            </a:r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</a:t>
            </a:r>
            <a:r>
              <a:rPr lang="fr-FR" dirty="0" err="1" smtClean="0"/>
              <a:t>histaminergiques</a:t>
            </a:r>
            <a:r>
              <a:rPr lang="fr-FR" dirty="0" smtClean="0"/>
              <a:t> H1</a:t>
            </a:r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aux opiacés </a:t>
            </a:r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muscarinique M</a:t>
            </a:r>
          </a:p>
          <a:p>
            <a:pPr lvl="1">
              <a:buFont typeface="Wingdings" pitchFamily="2" charset="2"/>
              <a:buChar char="q"/>
            </a:pPr>
            <a:r>
              <a:rPr lang="fr-FR" dirty="0" smtClean="0"/>
              <a:t>R à </a:t>
            </a:r>
            <a:r>
              <a:rPr lang="fr-FR" dirty="0" err="1" smtClean="0"/>
              <a:t>neurokinine</a:t>
            </a:r>
            <a:r>
              <a:rPr lang="fr-FR" dirty="0" smtClean="0"/>
              <a:t> 1 </a:t>
            </a:r>
          </a:p>
          <a:p>
            <a:pPr marL="274320" lvl="1" indent="0">
              <a:buNone/>
            </a:pPr>
            <a:endParaRPr lang="fr-FR" dirty="0"/>
          </a:p>
          <a:p>
            <a:pPr marL="274320" lvl="1" indent="0">
              <a:buNone/>
            </a:pPr>
            <a:r>
              <a:rPr lang="fr-FR" sz="2400" b="1" dirty="0" smtClean="0">
                <a:solidFill>
                  <a:srgbClr val="0070C0"/>
                </a:solidFill>
              </a:rPr>
              <a:t>L’activation </a:t>
            </a:r>
            <a:r>
              <a:rPr lang="fr-FR" sz="2400" b="1" dirty="0">
                <a:solidFill>
                  <a:srgbClr val="0070C0"/>
                </a:solidFill>
              </a:rPr>
              <a:t>de ces récepteurs provoque le vomissement, le blocage de ces récepteurs peut interrompre le processus de vomissement </a:t>
            </a:r>
          </a:p>
          <a:p>
            <a:pPr marL="274320" lvl="1" indent="0">
              <a:buNone/>
            </a:pPr>
            <a:endParaRPr lang="fr-FR" dirty="0" smtClean="0"/>
          </a:p>
          <a:p>
            <a:pPr>
              <a:buFont typeface="Wingdings" pitchFamily="2" charset="2"/>
              <a:buChar char="v"/>
            </a:pPr>
            <a:endParaRPr lang="fr-FR" spc="-100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v"/>
            </a:pPr>
            <a:endParaRPr lang="fr-FR" cap="all" spc="-100" dirty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v"/>
            </a:pPr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180288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2247800"/>
          </a:xfrm>
        </p:spPr>
        <p:txBody>
          <a:bodyPr>
            <a:noAutofit/>
          </a:bodyPr>
          <a:lstStyle/>
          <a:p>
            <a:pPr lvl="0"/>
            <a:r>
              <a:rPr lang="fr-FR" sz="4400" b="1" u="sng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Les récepteurs : </a:t>
            </a:r>
            <a:endParaRPr lang="fr-FR" sz="4400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  <a:p>
            <a:endParaRPr lang="fr-FR" sz="1600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  <a:p>
            <a:pPr marL="742950" lvl="0" indent="-742950">
              <a:buFont typeface="+mj-lt"/>
              <a:buAutoNum type="arabicPeriod"/>
            </a:pPr>
            <a:r>
              <a:rPr lang="fr-FR" sz="3200" b="1" u="sng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Les antagonistes de la dopamine D2 :  </a:t>
            </a:r>
            <a:endParaRPr lang="fr-FR" sz="4400" kern="1200" cap="all" spc="-100" baseline="0" dirty="0" smtClean="0">
              <a:solidFill>
                <a:schemeClr val="tx2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5112568"/>
          </a:xfrm>
        </p:spPr>
        <p:txBody>
          <a:bodyPr/>
          <a:lstStyle/>
          <a:p>
            <a:r>
              <a:rPr lang="fr-FR" dirty="0"/>
              <a:t>Les </a:t>
            </a:r>
            <a:r>
              <a:rPr lang="fr-FR" dirty="0" smtClean="0"/>
              <a:t>phénothiazines :  </a:t>
            </a:r>
            <a:r>
              <a:rPr lang="fr-FR" dirty="0" err="1" smtClean="0"/>
              <a:t>Métopimazine</a:t>
            </a:r>
            <a:r>
              <a:rPr lang="fr-FR" dirty="0" smtClean="0"/>
              <a:t> </a:t>
            </a:r>
            <a:r>
              <a:rPr lang="fr-FR" dirty="0"/>
              <a:t>VOGALENE</a:t>
            </a:r>
            <a:r>
              <a:rPr lang="fr-FR" dirty="0" smtClean="0"/>
              <a:t>®</a:t>
            </a:r>
            <a:endParaRPr lang="fr-FR" dirty="0"/>
          </a:p>
          <a:p>
            <a:r>
              <a:rPr lang="fr-FR" dirty="0"/>
              <a:t>Les </a:t>
            </a:r>
            <a:r>
              <a:rPr lang="fr-FR" dirty="0" err="1"/>
              <a:t>benzamides</a:t>
            </a:r>
            <a:r>
              <a:rPr lang="fr-FR" dirty="0"/>
              <a:t> : </a:t>
            </a:r>
            <a:r>
              <a:rPr lang="fr-FR" dirty="0" err="1"/>
              <a:t>M</a:t>
            </a:r>
            <a:r>
              <a:rPr lang="fr-FR" dirty="0" err="1" smtClean="0"/>
              <a:t>étoclopramide</a:t>
            </a:r>
            <a:r>
              <a:rPr lang="fr-FR" dirty="0" smtClean="0"/>
              <a:t> </a:t>
            </a:r>
            <a:r>
              <a:rPr lang="fr-FR" dirty="0"/>
              <a:t>PRIMPERAN® (effet anti5HT3 + Anti </a:t>
            </a:r>
            <a:r>
              <a:rPr lang="fr-FR" dirty="0" smtClean="0"/>
              <a:t>D2</a:t>
            </a:r>
            <a:endParaRPr lang="fr-FR" dirty="0"/>
          </a:p>
          <a:p>
            <a:r>
              <a:rPr lang="fr-FR" dirty="0"/>
              <a:t>Les butyrophénones : </a:t>
            </a:r>
            <a:r>
              <a:rPr lang="fr-FR" dirty="0" err="1" smtClean="0"/>
              <a:t>Dompéridone</a:t>
            </a:r>
            <a:r>
              <a:rPr lang="fr-FR" dirty="0" smtClean="0"/>
              <a:t> </a:t>
            </a:r>
            <a:r>
              <a:rPr lang="fr-FR" dirty="0"/>
              <a:t>MOTILIUM® 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/>
              <a:t>Molécules à </a:t>
            </a:r>
            <a:r>
              <a:rPr lang="fr-FR" dirty="0" err="1"/>
              <a:t>act</a:t>
            </a:r>
            <a:r>
              <a:rPr lang="fr-FR" dirty="0"/>
              <a:t>° périphérique</a:t>
            </a:r>
            <a:r>
              <a:rPr lang="fr-FR" dirty="0" smtClean="0"/>
              <a:t>.</a:t>
            </a:r>
            <a:endParaRPr lang="fr-FR" dirty="0"/>
          </a:p>
          <a:p>
            <a:r>
              <a:rPr lang="fr-FR" dirty="0" err="1" smtClean="0"/>
              <a:t>Rc</a:t>
            </a:r>
            <a:r>
              <a:rPr lang="fr-FR" dirty="0" smtClean="0"/>
              <a:t> Dopaminergiques </a:t>
            </a:r>
            <a:r>
              <a:rPr lang="fr-FR" dirty="0"/>
              <a:t>CTZ accessibles</a:t>
            </a:r>
            <a:r>
              <a:rPr lang="fr-FR" dirty="0" smtClean="0"/>
              <a:t>.</a:t>
            </a:r>
            <a:endParaRPr lang="fr-FR" dirty="0"/>
          </a:p>
          <a:p>
            <a:r>
              <a:rPr lang="fr-FR" dirty="0"/>
              <a:t>TRT nausées, vomissements, hoquet et RGO.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065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990600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rabicPeriod" startAt="2"/>
            </a:pPr>
            <a:r>
              <a:rPr lang="fr-FR" sz="3600" b="1" u="sng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Les antagonistes des récepteurs à la </a:t>
            </a:r>
            <a:r>
              <a:rPr lang="fr-FR" sz="3600" b="1" u="sng" kern="1200" spc="-100" baseline="0" dirty="0" err="1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neurkinine</a:t>
            </a:r>
            <a:r>
              <a:rPr lang="fr-FR" sz="3600" b="1" u="sng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 1 de la substance P : </a:t>
            </a:r>
            <a:r>
              <a:rPr lang="fr-FR" sz="3600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/>
            </a:r>
            <a:br>
              <a:rPr lang="fr-FR" sz="3600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fr-FR" sz="4400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  <a:p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76800"/>
          </a:xfrm>
        </p:spPr>
        <p:txBody>
          <a:bodyPr>
            <a:normAutofit/>
          </a:bodyPr>
          <a:lstStyle/>
          <a:p>
            <a:r>
              <a:rPr lang="fr-FR" dirty="0" err="1"/>
              <a:t>Aprépitant</a:t>
            </a:r>
            <a:r>
              <a:rPr lang="fr-FR" dirty="0"/>
              <a:t> </a:t>
            </a:r>
            <a:r>
              <a:rPr lang="fr-FR" dirty="0" smtClean="0"/>
              <a:t>EMEND</a:t>
            </a:r>
            <a:r>
              <a:rPr lang="fr-FR" dirty="0"/>
              <a:t>® </a:t>
            </a:r>
            <a:r>
              <a:rPr lang="fr-FR" dirty="0" err="1"/>
              <a:t>cp</a:t>
            </a:r>
            <a:r>
              <a:rPr lang="fr-FR" dirty="0"/>
              <a:t> 80 et 125mg</a:t>
            </a:r>
          </a:p>
          <a:p>
            <a:r>
              <a:rPr lang="fr-FR" dirty="0"/>
              <a:t>Substance P impliquée dans vomissements induits / anticancéreux et morphine</a:t>
            </a:r>
            <a:r>
              <a:rPr lang="fr-FR" dirty="0" smtClean="0"/>
              <a:t>.</a:t>
            </a:r>
          </a:p>
          <a:p>
            <a:endParaRPr lang="fr-FR" dirty="0"/>
          </a:p>
          <a:p>
            <a:r>
              <a:rPr lang="fr-FR" dirty="0" smtClean="0"/>
              <a:t>Indication</a:t>
            </a:r>
            <a:r>
              <a:rPr lang="fr-FR" dirty="0"/>
              <a:t> : prévention et traitement des nausées et vomissements aigus associés à une chimiothérapie émétisante (hautement et  moyennement) en association avec </a:t>
            </a:r>
            <a:r>
              <a:rPr lang="fr-FR" dirty="0" err="1"/>
              <a:t>ondansétron</a:t>
            </a:r>
            <a:r>
              <a:rPr lang="fr-FR" dirty="0"/>
              <a:t> et </a:t>
            </a:r>
            <a:r>
              <a:rPr lang="fr-FR" dirty="0" err="1" smtClean="0"/>
              <a:t>dexaméthasone</a:t>
            </a:r>
            <a:endParaRPr lang="fr-FR" dirty="0" smtClean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 smtClean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157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90600"/>
          </a:xfrm>
        </p:spPr>
        <p:txBody>
          <a:bodyPr>
            <a:noAutofit/>
          </a:bodyPr>
          <a:lstStyle/>
          <a:p>
            <a:pPr marL="742950" lvl="0" indent="-742950">
              <a:buFont typeface="+mj-lt"/>
              <a:buAutoNum type="arabicPeriod" startAt="3"/>
            </a:pPr>
            <a:r>
              <a:rPr lang="fr-FR" sz="3200" b="1" u="sng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Les </a:t>
            </a:r>
            <a:r>
              <a:rPr lang="fr-FR" sz="3200" b="1" u="sng" kern="1200" spc="-100" baseline="0" dirty="0" err="1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sétrons</a:t>
            </a:r>
            <a:r>
              <a:rPr lang="fr-FR" sz="3200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 : </a:t>
            </a:r>
            <a:r>
              <a:rPr lang="fr-FR" sz="3200" i="1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(= antagonistes des R à la sérotonine 5HT3) </a:t>
            </a:r>
            <a:r>
              <a:rPr lang="fr-FR" sz="3200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/>
            </a:r>
            <a:br>
              <a:rPr lang="fr-FR" sz="3200" kern="1200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fr-FR" kern="1200" cap="all" spc="-100" baseline="0" dirty="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rPr>
              <a:t> </a:t>
            </a:r>
          </a:p>
          <a:p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6264696"/>
          </a:xfrm>
        </p:spPr>
        <p:txBody>
          <a:bodyPr>
            <a:normAutofit/>
          </a:bodyPr>
          <a:lstStyle/>
          <a:p>
            <a:pPr lvl="1" algn="just">
              <a:lnSpc>
                <a:spcPct val="80000"/>
              </a:lnSpc>
              <a:buClr>
                <a:schemeClr val="tx1"/>
              </a:buClr>
            </a:pP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Ondansétron</a:t>
            </a:r>
            <a:r>
              <a:rPr lang="fr-FR" b="1" dirty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 = </a:t>
            </a: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Zophren</a:t>
            </a:r>
            <a:r>
              <a:rPr lang="fr-FR" b="1" dirty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* -  </a:t>
            </a: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Setron</a:t>
            </a:r>
            <a:r>
              <a:rPr lang="fr-FR" b="1" dirty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 *</a:t>
            </a:r>
          </a:p>
          <a:p>
            <a:pPr lvl="1" algn="just">
              <a:lnSpc>
                <a:spcPct val="80000"/>
              </a:lnSpc>
              <a:buClr>
                <a:schemeClr val="tx1"/>
              </a:buClr>
            </a:pP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Granisétron</a:t>
            </a:r>
            <a:endParaRPr lang="fr-FR" b="1" dirty="0">
              <a:solidFill>
                <a:srgbClr val="0070C0"/>
              </a:solidFill>
              <a:ea typeface="Times New Roman" pitchFamily="18" charset="0"/>
              <a:cs typeface="Arial" pitchFamily="34" charset="0"/>
            </a:endParaRPr>
          </a:p>
          <a:p>
            <a:pPr lvl="1" algn="just">
              <a:lnSpc>
                <a:spcPct val="80000"/>
              </a:lnSpc>
              <a:buClr>
                <a:schemeClr val="tx1"/>
              </a:buClr>
            </a:pP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Tropisétron</a:t>
            </a:r>
            <a:r>
              <a:rPr lang="fr-FR" b="1" dirty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 </a:t>
            </a:r>
          </a:p>
          <a:p>
            <a:pPr lvl="1" algn="just">
              <a:lnSpc>
                <a:spcPct val="80000"/>
              </a:lnSpc>
              <a:buClr>
                <a:schemeClr val="tx1"/>
              </a:buClr>
            </a:pPr>
            <a:r>
              <a:rPr lang="fr-FR" b="1" dirty="0" err="1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Dolasétron</a:t>
            </a:r>
            <a:r>
              <a:rPr lang="fr-FR" b="1" dirty="0">
                <a:solidFill>
                  <a:srgbClr val="0070C0"/>
                </a:solidFill>
                <a:ea typeface="Times New Roman" pitchFamily="18" charset="0"/>
                <a:cs typeface="Arial" pitchFamily="34" charset="0"/>
              </a:rPr>
              <a:t>.</a:t>
            </a:r>
          </a:p>
          <a:p>
            <a:pPr lvl="1" algn="just">
              <a:lnSpc>
                <a:spcPct val="80000"/>
              </a:lnSpc>
              <a:buClr>
                <a:schemeClr val="tx1"/>
              </a:buClr>
              <a:buFont typeface="Courier New" pitchFamily="49" charset="0"/>
              <a:buChar char="o"/>
            </a:pPr>
            <a:endParaRPr lang="fr-FR" b="1" dirty="0">
              <a:solidFill>
                <a:srgbClr val="333333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fr-FR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Vomissements induits par les médicaments </a:t>
            </a:r>
            <a:r>
              <a:rPr lang="fr-FR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antinéoplasiques qui libèrent de la sérotonine </a:t>
            </a:r>
            <a:r>
              <a:rPr lang="fr-FR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par les ¢ </a:t>
            </a:r>
            <a:r>
              <a:rPr lang="fr-FR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TD. </a:t>
            </a:r>
            <a:endParaRPr lang="fr-FR" dirty="0" smtClean="0">
              <a:solidFill>
                <a:srgbClr val="333333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fr-FR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Efficacité </a:t>
            </a:r>
            <a:r>
              <a:rPr lang="fr-FR" dirty="0" err="1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sétrons</a:t>
            </a:r>
            <a:r>
              <a:rPr lang="fr-FR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   &gt;  </a:t>
            </a:r>
            <a:r>
              <a:rPr lang="fr-FR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métoclopramide</a:t>
            </a:r>
            <a:r>
              <a:rPr lang="fr-FR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.</a:t>
            </a: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fr-FR" dirty="0" err="1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Inj</a:t>
            </a:r>
            <a:r>
              <a:rPr lang="fr-FR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. IV lente avant début chimiothérapie. </a:t>
            </a:r>
            <a:endParaRPr lang="fr-FR" dirty="0" smtClean="0">
              <a:solidFill>
                <a:srgbClr val="333333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Clr>
                <a:schemeClr val="bg2">
                  <a:lumMod val="50000"/>
                </a:schemeClr>
              </a:buClr>
              <a:buFont typeface="Courier New" pitchFamily="49" charset="0"/>
              <a:buChar char="o"/>
            </a:pPr>
            <a:r>
              <a:rPr lang="fr-FR" dirty="0" smtClean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Aussi </a:t>
            </a:r>
            <a:r>
              <a:rPr lang="fr-FR" dirty="0">
                <a:solidFill>
                  <a:srgbClr val="333333"/>
                </a:solidFill>
                <a:ea typeface="Times New Roman" pitchFamily="18" charset="0"/>
                <a:cs typeface="Arial" pitchFamily="34" charset="0"/>
              </a:rPr>
              <a:t>vo. </a:t>
            </a:r>
          </a:p>
          <a:p>
            <a:pPr marL="0" indent="0">
              <a:buNone/>
            </a:pPr>
            <a:r>
              <a:rPr lang="fr-FR" dirty="0" smtClean="0"/>
              <a:t>Association </a:t>
            </a:r>
            <a:r>
              <a:rPr lang="fr-FR" dirty="0"/>
              <a:t>médicamenteuses utiles : </a:t>
            </a:r>
          </a:p>
          <a:p>
            <a:pPr lvl="1"/>
            <a:r>
              <a:rPr lang="fr-FR" dirty="0"/>
              <a:t>Corticoïdes </a:t>
            </a:r>
          </a:p>
          <a:p>
            <a:pPr lvl="1"/>
            <a:r>
              <a:rPr lang="fr-FR" dirty="0"/>
              <a:t>Paracétamol (effet antalgique sur les céphalées induites par les </a:t>
            </a:r>
            <a:r>
              <a:rPr lang="fr-FR" dirty="0" err="1"/>
              <a:t>sétrons</a:t>
            </a:r>
            <a:r>
              <a:rPr lang="fr-FR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4357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4</a:t>
            </a:r>
            <a:r>
              <a:rPr lang="fr-FR" sz="28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. </a:t>
            </a:r>
            <a:r>
              <a:rPr lang="fr-FR" sz="2800" b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Antimuscariniques</a:t>
            </a: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= </a:t>
            </a:r>
            <a:r>
              <a:rPr lang="fr-FR" sz="2800" b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atropiniques</a:t>
            </a: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</a:t>
            </a:r>
            <a:r>
              <a:rPr lang="fr-FR" sz="28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: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8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SzPct val="100000"/>
            </a:pPr>
            <a:r>
              <a:rPr lang="fr-FR" sz="2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Scopolamine: </a:t>
            </a:r>
            <a:r>
              <a:rPr lang="fr-FR" sz="26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prévention mal des transports</a:t>
            </a:r>
            <a:r>
              <a:rPr lang="fr-FR" sz="2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.</a:t>
            </a: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8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5. </a:t>
            </a:r>
            <a:r>
              <a:rPr lang="fr-FR" sz="2800" b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Anti-histaminiques</a:t>
            </a: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H1 </a:t>
            </a:r>
            <a:r>
              <a:rPr lang="fr-FR" sz="2800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: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fr-FR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Diphénhydramine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= </a:t>
            </a:r>
            <a:r>
              <a:rPr lang="fr-FR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Nautamine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*</a:t>
            </a:r>
          </a:p>
          <a:p>
            <a:pPr algn="just">
              <a:lnSpc>
                <a:spcPct val="80000"/>
              </a:lnSpc>
            </a:pPr>
            <a:r>
              <a:rPr lang="fr-FR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Diménhydrinate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=  </a:t>
            </a:r>
            <a:r>
              <a:rPr lang="fr-FR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Dramamine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*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6. </a:t>
            </a:r>
            <a:r>
              <a:rPr lang="fr-FR" sz="2800" b="1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Cannabinoïdes</a:t>
            </a: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: 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fr-FR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Prop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. antiémétiques connues mais psychodysleptiques</a:t>
            </a:r>
            <a:r>
              <a:rPr lang="fr-FR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.</a:t>
            </a:r>
            <a:endParaRPr lang="fr-FR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Réservés nausées </a:t>
            </a:r>
            <a:r>
              <a:rPr lang="fr-FR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induites par les anticancéreux</a:t>
            </a:r>
            <a:r>
              <a:rPr lang="fr-FR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.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800" b="1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7. Corticostéroïdes :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</a:pPr>
            <a:r>
              <a:rPr lang="fr-FR" sz="26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Prévention vomissements au cours chimiothérapies. 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6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  </a:t>
            </a:r>
            <a:r>
              <a:rPr lang="fr-FR" sz="2600" dirty="0" err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Dexaméthasone</a:t>
            </a:r>
            <a:r>
              <a:rPr lang="fr-FR" sz="2600" dirty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+++.</a:t>
            </a:r>
          </a:p>
          <a:p>
            <a:pPr algn="just">
              <a:lnSpc>
                <a:spcPct val="80000"/>
              </a:lnSpc>
              <a:buFontTx/>
              <a:buNone/>
            </a:pPr>
            <a:endParaRPr lang="fr-FR" sz="2600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FontTx/>
              <a:buNone/>
            </a:pPr>
            <a:endParaRPr lang="fr-FR" sz="2800" b="1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916590" y="2492896"/>
            <a:ext cx="3831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fr-FR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+ activité </a:t>
            </a:r>
            <a:r>
              <a:rPr lang="fr-FR" sz="2000" dirty="0" err="1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atropinique</a:t>
            </a:r>
            <a:r>
              <a:rPr lang="fr-FR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fr-FR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TRT préventif et curatif mal des transports</a:t>
            </a:r>
            <a:endParaRPr lang="fr-FR" sz="2000" dirty="0"/>
          </a:p>
        </p:txBody>
      </p:sp>
      <p:sp>
        <p:nvSpPr>
          <p:cNvPr id="5" name="Accolade fermante 4"/>
          <p:cNvSpPr/>
          <p:nvPr/>
        </p:nvSpPr>
        <p:spPr>
          <a:xfrm>
            <a:off x="4499992" y="2492896"/>
            <a:ext cx="416598" cy="830997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2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té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té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1923</TotalTime>
  <Words>172</Words>
  <Application>Microsoft Office PowerPoint</Application>
  <PresentationFormat>Affichage à l'écran (4:3)</PresentationFormat>
  <Paragraphs>125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Clarté</vt:lpstr>
      <vt:lpstr> les anti-émétiques</vt:lpstr>
      <vt:lpstr>Introduction : </vt:lpstr>
      <vt:lpstr>La réponse émétique :  </vt:lpstr>
      <vt:lpstr>Base physiologique du vomissement : </vt:lpstr>
      <vt:lpstr>Les récepteurs :   Les antagonistes de la dopamine D2 :  </vt:lpstr>
      <vt:lpstr>Les antagonistes des récepteurs à la neurkinine 1 de la substance P :    </vt:lpstr>
      <vt:lpstr>Les sétrons : (= antagonistes des R à la sérotonine 5HT3)    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anti-émétiques</dc:title>
  <dc:creator>ab</dc:creator>
  <cp:lastModifiedBy>ab</cp:lastModifiedBy>
  <cp:revision>8</cp:revision>
  <dcterms:created xsi:type="dcterms:W3CDTF">2019-10-12T15:08:41Z</dcterms:created>
  <dcterms:modified xsi:type="dcterms:W3CDTF">2019-10-13T23:12:20Z</dcterms:modified>
</cp:coreProperties>
</file>